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59" r:id="rId3"/>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03030"/>
    <a:srgbClr val="FF0000"/>
    <a:srgbClr val="C00000"/>
    <a:srgbClr val="232323"/>
    <a:srgbClr val="080808"/>
    <a:srgbClr val="FFCC66"/>
    <a:srgbClr val="111111"/>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31" autoAdjust="0"/>
    <p:restoredTop sz="92761"/>
  </p:normalViewPr>
  <p:slideViewPr>
    <p:cSldViewPr snapToGrid="0">
      <p:cViewPr>
        <p:scale>
          <a:sx n="100" d="100"/>
          <a:sy n="100" d="100"/>
        </p:scale>
        <p:origin x="-16" y="-1408"/>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F2228EB-C901-405C-AAB5-0383BC919E6E}" type="slidenum">
              <a:rPr lang="en-GB" altLang="en-US"/>
              <a:pPr>
                <a:defRPr/>
              </a:pPr>
              <a:t>‹#›</a:t>
            </a:fld>
            <a:endParaRPr lang="en-GB" altLang="en-US"/>
          </a:p>
        </p:txBody>
      </p:sp>
    </p:spTree>
    <p:extLst>
      <p:ext uri="{BB962C8B-B14F-4D97-AF65-F5344CB8AC3E}">
        <p14:creationId xmlns:p14="http://schemas.microsoft.com/office/powerpoint/2010/main" val="60359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952306-FCAF-4DC4-8A75-1C5EA66B368E}" type="slidenum">
              <a:rPr lang="en-GB" altLang="en-US"/>
              <a:pPr>
                <a:spcBef>
                  <a:spcPct val="0"/>
                </a:spcBef>
              </a:pPr>
              <a:t>1</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86354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A70229-BE4A-4471-B533-6BE939BFC57C}" type="slidenum">
              <a:rPr lang="en-GB" altLang="en-US"/>
              <a:pPr>
                <a:spcBef>
                  <a:spcPct val="0"/>
                </a:spcBef>
              </a:pPr>
              <a:t>2</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1376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1C1C1C"/>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C1C1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E8363B9-887F-4CDF-BA5C-B5CA5E761BB4}" type="slidenum">
              <a:rPr lang="en-GB" altLang="en-US"/>
              <a:pPr>
                <a:defRPr/>
              </a:pPr>
              <a:t>‹#›</a:t>
            </a:fld>
            <a:endParaRPr lang="en-GB" altLang="en-US"/>
          </a:p>
        </p:txBody>
      </p:sp>
    </p:spTree>
    <p:extLst>
      <p:ext uri="{BB962C8B-B14F-4D97-AF65-F5344CB8AC3E}">
        <p14:creationId xmlns:p14="http://schemas.microsoft.com/office/powerpoint/2010/main" val="1061199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FD5323-C817-43D5-8606-2901F58A3B72}" type="slidenum">
              <a:rPr lang="en-GB" altLang="en-US"/>
              <a:pPr>
                <a:defRPr/>
              </a:pPr>
              <a:t>‹#›</a:t>
            </a:fld>
            <a:endParaRPr lang="en-GB" altLang="en-US"/>
          </a:p>
        </p:txBody>
      </p:sp>
    </p:spTree>
    <p:extLst>
      <p:ext uri="{BB962C8B-B14F-4D97-AF65-F5344CB8AC3E}">
        <p14:creationId xmlns:p14="http://schemas.microsoft.com/office/powerpoint/2010/main" val="179607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E5F584A-D440-46B7-9BA1-4F40980C8647}" type="slidenum">
              <a:rPr lang="en-GB" altLang="en-US"/>
              <a:pPr>
                <a:defRPr/>
              </a:pPr>
              <a:t>‹#›</a:t>
            </a:fld>
            <a:endParaRPr lang="en-GB" altLang="en-US"/>
          </a:p>
        </p:txBody>
      </p:sp>
    </p:spTree>
    <p:extLst>
      <p:ext uri="{BB962C8B-B14F-4D97-AF65-F5344CB8AC3E}">
        <p14:creationId xmlns:p14="http://schemas.microsoft.com/office/powerpoint/2010/main" val="1327987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C1CB1F5-B502-4BBF-88F9-B120E8205970}" type="slidenum">
              <a:rPr lang="en-GB" altLang="en-US"/>
              <a:pPr>
                <a:defRPr/>
              </a:pPr>
              <a:t>‹#›</a:t>
            </a:fld>
            <a:endParaRPr lang="en-GB" altLang="en-US"/>
          </a:p>
        </p:txBody>
      </p:sp>
    </p:spTree>
    <p:extLst>
      <p:ext uri="{BB962C8B-B14F-4D97-AF65-F5344CB8AC3E}">
        <p14:creationId xmlns:p14="http://schemas.microsoft.com/office/powerpoint/2010/main" val="822775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AE23525-D622-4389-BD5D-FBAF33F62ED4}" type="slidenum">
              <a:rPr lang="en-GB" altLang="en-US"/>
              <a:pPr>
                <a:defRPr/>
              </a:pPr>
              <a:t>‹#›</a:t>
            </a:fld>
            <a:endParaRPr lang="en-GB" altLang="en-US"/>
          </a:p>
        </p:txBody>
      </p:sp>
    </p:spTree>
    <p:extLst>
      <p:ext uri="{BB962C8B-B14F-4D97-AF65-F5344CB8AC3E}">
        <p14:creationId xmlns:p14="http://schemas.microsoft.com/office/powerpoint/2010/main" val="351107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8E4D7B-68FB-43B9-BFDE-1364665D4837}" type="slidenum">
              <a:rPr lang="en-GB" altLang="en-US"/>
              <a:pPr>
                <a:defRPr/>
              </a:pPr>
              <a:t>‹#›</a:t>
            </a:fld>
            <a:endParaRPr lang="en-GB" altLang="en-US"/>
          </a:p>
        </p:txBody>
      </p:sp>
    </p:spTree>
    <p:extLst>
      <p:ext uri="{BB962C8B-B14F-4D97-AF65-F5344CB8AC3E}">
        <p14:creationId xmlns:p14="http://schemas.microsoft.com/office/powerpoint/2010/main" val="8995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06798A-B95C-4D2D-8EF8-C3842AB0FDA4}" type="slidenum">
              <a:rPr lang="en-GB" altLang="en-US"/>
              <a:pPr>
                <a:defRPr/>
              </a:pPr>
              <a:t>‹#›</a:t>
            </a:fld>
            <a:endParaRPr lang="en-GB" altLang="en-US"/>
          </a:p>
        </p:txBody>
      </p:sp>
    </p:spTree>
    <p:extLst>
      <p:ext uri="{BB962C8B-B14F-4D97-AF65-F5344CB8AC3E}">
        <p14:creationId xmlns:p14="http://schemas.microsoft.com/office/powerpoint/2010/main" val="224188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6B69CA7-AAB1-4A82-8C65-4825B6FCE493}" type="slidenum">
              <a:rPr lang="en-GB" altLang="en-US"/>
              <a:pPr>
                <a:defRPr/>
              </a:pPr>
              <a:t>‹#›</a:t>
            </a:fld>
            <a:endParaRPr lang="en-GB" altLang="en-US"/>
          </a:p>
        </p:txBody>
      </p:sp>
    </p:spTree>
    <p:extLst>
      <p:ext uri="{BB962C8B-B14F-4D97-AF65-F5344CB8AC3E}">
        <p14:creationId xmlns:p14="http://schemas.microsoft.com/office/powerpoint/2010/main" val="387312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DC9C5AB-CBD1-43F6-BA22-FBFCDD461D17}" type="slidenum">
              <a:rPr lang="en-GB" altLang="en-US"/>
              <a:pPr>
                <a:defRPr/>
              </a:pPr>
              <a:t>‹#›</a:t>
            </a:fld>
            <a:endParaRPr lang="en-GB" altLang="en-US"/>
          </a:p>
        </p:txBody>
      </p:sp>
    </p:spTree>
    <p:extLst>
      <p:ext uri="{BB962C8B-B14F-4D97-AF65-F5344CB8AC3E}">
        <p14:creationId xmlns:p14="http://schemas.microsoft.com/office/powerpoint/2010/main" val="29100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4DB286-8EDA-4AA8-9875-1310824F4350}" type="slidenum">
              <a:rPr lang="en-GB" altLang="en-US"/>
              <a:pPr>
                <a:defRPr/>
              </a:pPr>
              <a:t>‹#›</a:t>
            </a:fld>
            <a:endParaRPr lang="en-GB" altLang="en-US"/>
          </a:p>
        </p:txBody>
      </p:sp>
    </p:spTree>
    <p:extLst>
      <p:ext uri="{BB962C8B-B14F-4D97-AF65-F5344CB8AC3E}">
        <p14:creationId xmlns:p14="http://schemas.microsoft.com/office/powerpoint/2010/main" val="150964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FAC3F8D-566D-4032-8A86-75146FBAB5AB}" type="slidenum">
              <a:rPr lang="en-GB" altLang="en-US"/>
              <a:pPr>
                <a:defRPr/>
              </a:pPr>
              <a:t>‹#›</a:t>
            </a:fld>
            <a:endParaRPr lang="en-GB" altLang="en-US"/>
          </a:p>
        </p:txBody>
      </p:sp>
    </p:spTree>
    <p:extLst>
      <p:ext uri="{BB962C8B-B14F-4D97-AF65-F5344CB8AC3E}">
        <p14:creationId xmlns:p14="http://schemas.microsoft.com/office/powerpoint/2010/main" val="304173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1B54BB2-0C1F-4D9F-B5CD-DAB209B17897}" type="slidenum">
              <a:rPr lang="en-GB" altLang="en-US"/>
              <a:pPr>
                <a:defRPr/>
              </a:pPr>
              <a:t>‹#›</a:t>
            </a:fld>
            <a:endParaRPr lang="en-GB" altLang="en-US"/>
          </a:p>
        </p:txBody>
      </p:sp>
    </p:spTree>
    <p:extLst>
      <p:ext uri="{BB962C8B-B14F-4D97-AF65-F5344CB8AC3E}">
        <p14:creationId xmlns:p14="http://schemas.microsoft.com/office/powerpoint/2010/main" val="169710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F465BB8-95EE-4D56-ACD1-5904529358FB}" type="slidenum">
              <a:rPr lang="en-GB" altLang="en-US"/>
              <a:pPr>
                <a:defRPr/>
              </a:pPr>
              <a:t>‹#›</a:t>
            </a:fld>
            <a:endParaRPr lang="en-GB" altLang="en-US"/>
          </a:p>
        </p:txBody>
      </p:sp>
    </p:spTree>
    <p:extLst>
      <p:ext uri="{BB962C8B-B14F-4D97-AF65-F5344CB8AC3E}">
        <p14:creationId xmlns:p14="http://schemas.microsoft.com/office/powerpoint/2010/main" val="29976125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303030"/>
                </a:solidFill>
                <a:latin typeface="Times New Roman" pitchFamily="18" charset="0"/>
                <a:cs typeface="Times New Roman" pitchFamily="18"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303030"/>
                </a:solidFill>
                <a:latin typeface="Times New Roman" pitchFamily="18" charset="0"/>
                <a:cs typeface="Times New Roman" pitchFamily="18"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303030"/>
                </a:solidFill>
              </a:defRPr>
            </a:lvl1pPr>
          </a:lstStyle>
          <a:p>
            <a:pPr>
              <a:defRPr/>
            </a:pPr>
            <a:fld id="{CFB905F2-D40F-47D3-90F3-A63F94FCA96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rgbClr val="303030"/>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2pPr>
      <a:lvl3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3pPr>
      <a:lvl4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4pPr>
      <a:lvl5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303030"/>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rgbClr val="303030"/>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2400">
          <a:solidFill>
            <a:srgbClr val="303030"/>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2000">
          <a:solidFill>
            <a:srgbClr val="303030"/>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2000">
          <a:solidFill>
            <a:srgbClr val="303030"/>
          </a:solidFill>
          <a:latin typeface="Times New Roman" pitchFamily="18"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g"/><Relationship Id="rId10"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155700"/>
            <a:ext cx="9144000" cy="0"/>
          </a:xfrm>
          <a:prstGeom prst="line">
            <a:avLst/>
          </a:prstGeom>
          <a:ln>
            <a:solidFill>
              <a:srgbClr val="1C1C1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509713"/>
            <a:ext cx="9144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546225"/>
            <a:ext cx="9144000" cy="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sp>
        <p:nvSpPr>
          <p:cNvPr id="3077" name="TextBox 10"/>
          <p:cNvSpPr txBox="1">
            <a:spLocks noChangeArrowheads="1"/>
          </p:cNvSpPr>
          <p:nvPr/>
        </p:nvSpPr>
        <p:spPr bwMode="auto">
          <a:xfrm>
            <a:off x="3695019" y="1192213"/>
            <a:ext cx="158569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400" b="1" dirty="0" smtClean="0">
                <a:solidFill>
                  <a:srgbClr val="1C1C1C"/>
                </a:solidFill>
              </a:rPr>
              <a:t>1</a:t>
            </a:r>
            <a:r>
              <a:rPr lang="en-GB" altLang="en-US" sz="1400" b="1" baseline="30000" dirty="0" smtClean="0">
                <a:solidFill>
                  <a:srgbClr val="1C1C1C"/>
                </a:solidFill>
              </a:rPr>
              <a:t>st</a:t>
            </a:r>
            <a:r>
              <a:rPr lang="en-GB" altLang="en-US" sz="1400" b="1" dirty="0" smtClean="0">
                <a:solidFill>
                  <a:srgbClr val="1C1C1C"/>
                </a:solidFill>
              </a:rPr>
              <a:t> December 2017</a:t>
            </a:r>
            <a:endParaRPr lang="en-GB" altLang="en-US" sz="1400" b="1" dirty="0">
              <a:solidFill>
                <a:srgbClr val="1C1C1C"/>
              </a:solidFill>
            </a:endParaRPr>
          </a:p>
        </p:txBody>
      </p:sp>
      <p:sp>
        <p:nvSpPr>
          <p:cNvPr id="3078" name="TextBox 11"/>
          <p:cNvSpPr txBox="1">
            <a:spLocks noChangeArrowheads="1"/>
          </p:cNvSpPr>
          <p:nvPr/>
        </p:nvSpPr>
        <p:spPr bwMode="auto">
          <a:xfrm>
            <a:off x="131763" y="1222375"/>
            <a:ext cx="3768725"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200" b="1">
                <a:solidFill>
                  <a:srgbClr val="1C1C1C"/>
                </a:solidFill>
              </a:rPr>
              <a:t>Est. 1869</a:t>
            </a:r>
          </a:p>
        </p:txBody>
      </p:sp>
      <p:sp>
        <p:nvSpPr>
          <p:cNvPr id="3079" name="TextBox 12"/>
          <p:cNvSpPr txBox="1">
            <a:spLocks noChangeArrowheads="1"/>
          </p:cNvSpPr>
          <p:nvPr/>
        </p:nvSpPr>
        <p:spPr bwMode="auto">
          <a:xfrm>
            <a:off x="7772400" y="1217613"/>
            <a:ext cx="11430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r" eaLnBrk="1" hangingPunct="1">
              <a:spcBef>
                <a:spcPct val="0"/>
              </a:spcBef>
              <a:buFontTx/>
              <a:buNone/>
            </a:pPr>
            <a:r>
              <a:rPr lang="en-GB" altLang="en-US" sz="1200" b="1">
                <a:solidFill>
                  <a:srgbClr val="1C1C1C"/>
                </a:solidFill>
              </a:rPr>
              <a:t>Price   6d</a:t>
            </a:r>
            <a:endParaRPr lang="en-GB" altLang="en-US" sz="1400" b="1">
              <a:solidFill>
                <a:srgbClr val="1C1C1C"/>
              </a:solidFill>
            </a:endParaRPr>
          </a:p>
        </p:txBody>
      </p:sp>
      <p:sp>
        <p:nvSpPr>
          <p:cNvPr id="3080" name="TextBox 13"/>
          <p:cNvSpPr txBox="1">
            <a:spLocks noChangeArrowheads="1"/>
          </p:cNvSpPr>
          <p:nvPr/>
        </p:nvSpPr>
        <p:spPr bwMode="auto">
          <a:xfrm>
            <a:off x="0" y="1647825"/>
            <a:ext cx="9132888" cy="93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5500" b="1" dirty="0" smtClean="0">
                <a:solidFill>
                  <a:srgbClr val="1C1C1C"/>
                </a:solidFill>
              </a:rPr>
              <a:t>Anti-bullying Week!</a:t>
            </a:r>
            <a:endParaRPr lang="en-GB" altLang="en-US" sz="5500" b="1" dirty="0">
              <a:solidFill>
                <a:srgbClr val="1C1C1C"/>
              </a:solidFill>
            </a:endParaRPr>
          </a:p>
        </p:txBody>
      </p:sp>
      <p:sp>
        <p:nvSpPr>
          <p:cNvPr id="3081" name="TextBox 15"/>
          <p:cNvSpPr txBox="1">
            <a:spLocks noChangeArrowheads="1"/>
          </p:cNvSpPr>
          <p:nvPr/>
        </p:nvSpPr>
        <p:spPr bwMode="auto">
          <a:xfrm>
            <a:off x="138223" y="2615609"/>
            <a:ext cx="1690577" cy="4139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200" b="1" dirty="0" smtClean="0">
                <a:solidFill>
                  <a:srgbClr val="1C1C1C"/>
                </a:solidFill>
                <a:latin typeface="Arial" charset="0"/>
                <a:ea typeface="Arial" charset="0"/>
                <a:cs typeface="Arial" charset="0"/>
              </a:rPr>
              <a:t>Recently, all Key Stage 2 children took part in Anti-bullying week. The week started with a drama production, and then each year group took part in a variety of activities.</a:t>
            </a:r>
          </a:p>
          <a:p>
            <a:pPr algn="just" eaLnBrk="1" hangingPunct="1">
              <a:spcBef>
                <a:spcPct val="0"/>
              </a:spcBef>
              <a:buFontTx/>
              <a:buNone/>
            </a:pPr>
            <a:r>
              <a:rPr lang="en-GB" altLang="en-US" sz="1200" dirty="0" smtClean="0">
                <a:solidFill>
                  <a:srgbClr val="1C1C1C"/>
                </a:solidFill>
                <a:latin typeface="+mn-lt"/>
              </a:rPr>
              <a:t>Anti-bullying week began when the </a:t>
            </a:r>
            <a:r>
              <a:rPr lang="en-GB" altLang="en-US" sz="1200" dirty="0" err="1" smtClean="0">
                <a:solidFill>
                  <a:srgbClr val="1C1C1C"/>
                </a:solidFill>
                <a:latin typeface="+mn-lt"/>
              </a:rPr>
              <a:t>Altru</a:t>
            </a:r>
            <a:r>
              <a:rPr lang="en-GB" altLang="en-US" sz="1200" dirty="0" smtClean="0">
                <a:solidFill>
                  <a:srgbClr val="1C1C1C"/>
                </a:solidFill>
                <a:latin typeface="+mn-lt"/>
              </a:rPr>
              <a:t> Drama group came into school and performed a play called  ‘Superhero School’. All of the children thoroughly enjoyed it and learnt a great deal about how to deal with any issues of bullying.</a:t>
            </a:r>
          </a:p>
          <a:p>
            <a:pPr algn="just" eaLnBrk="1" hangingPunct="1">
              <a:spcBef>
                <a:spcPct val="0"/>
              </a:spcBef>
              <a:buFontTx/>
              <a:buNone/>
            </a:pPr>
            <a:endParaRPr lang="en-GB" altLang="en-US" sz="1100" dirty="0" smtClean="0">
              <a:solidFill>
                <a:srgbClr val="1C1C1C"/>
              </a:solidFill>
              <a:latin typeface="+mn-lt"/>
            </a:endParaRPr>
          </a:p>
        </p:txBody>
      </p:sp>
      <p:sp>
        <p:nvSpPr>
          <p:cNvPr id="3082" name="TextBox 16"/>
          <p:cNvSpPr txBox="1">
            <a:spLocks noChangeArrowheads="1"/>
          </p:cNvSpPr>
          <p:nvPr/>
        </p:nvSpPr>
        <p:spPr bwMode="auto">
          <a:xfrm>
            <a:off x="1924493" y="2628900"/>
            <a:ext cx="1711841" cy="3939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000" u="sng" dirty="0" smtClean="0">
                <a:solidFill>
                  <a:srgbClr val="1C1C1C"/>
                </a:solidFill>
                <a:latin typeface="Arial" panose="020B0604020202020204" pitchFamily="34" charset="0"/>
              </a:rPr>
              <a:t>YEAR 3: </a:t>
            </a:r>
          </a:p>
          <a:p>
            <a:pPr algn="just" eaLnBrk="1" hangingPunct="1">
              <a:spcBef>
                <a:spcPct val="0"/>
              </a:spcBef>
              <a:buFontTx/>
              <a:buNone/>
            </a:pPr>
            <a:r>
              <a:rPr lang="en-GB" sz="1000" dirty="0" smtClean="0">
                <a:latin typeface="Arial" charset="0"/>
                <a:ea typeface="Arial" charset="0"/>
                <a:cs typeface="Arial" charset="0"/>
              </a:rPr>
              <a:t>Year </a:t>
            </a:r>
            <a:r>
              <a:rPr lang="en-GB" sz="1000" dirty="0">
                <a:latin typeface="Arial" charset="0"/>
                <a:ea typeface="Arial" charset="0"/>
                <a:cs typeface="Arial" charset="0"/>
              </a:rPr>
              <a:t>3 thought carefully about what </a:t>
            </a:r>
            <a:r>
              <a:rPr lang="en-GB" sz="1000" dirty="0" smtClean="0">
                <a:latin typeface="Arial" charset="0"/>
                <a:ea typeface="Arial" charset="0"/>
                <a:cs typeface="Arial" charset="0"/>
              </a:rPr>
              <a:t>made </a:t>
            </a:r>
            <a:r>
              <a:rPr lang="en-GB" sz="1000" dirty="0">
                <a:latin typeface="Arial" charset="0"/>
                <a:ea typeface="Arial" charset="0"/>
                <a:cs typeface="Arial" charset="0"/>
              </a:rPr>
              <a:t>a 'super-friend' as part of anti-bullying week. </a:t>
            </a:r>
            <a:r>
              <a:rPr lang="en-GB" sz="1000" dirty="0" smtClean="0">
                <a:latin typeface="Arial" charset="0"/>
                <a:ea typeface="Arial" charset="0"/>
                <a:cs typeface="Arial" charset="0"/>
              </a:rPr>
              <a:t>They also </a:t>
            </a:r>
            <a:r>
              <a:rPr lang="en-GB" sz="1000" dirty="0">
                <a:latin typeface="Arial" charset="0"/>
                <a:ea typeface="Arial" charset="0"/>
                <a:cs typeface="Arial" charset="0"/>
              </a:rPr>
              <a:t>came up with a list of 'Random Acts of Kindness' that would help to make </a:t>
            </a:r>
            <a:r>
              <a:rPr lang="en-GB" sz="1000" dirty="0" smtClean="0">
                <a:latin typeface="Arial" charset="0"/>
                <a:ea typeface="Arial" charset="0"/>
                <a:cs typeface="Arial" charset="0"/>
              </a:rPr>
              <a:t>our school </a:t>
            </a:r>
            <a:r>
              <a:rPr lang="en-GB" sz="1000" dirty="0">
                <a:latin typeface="Arial" charset="0"/>
                <a:ea typeface="Arial" charset="0"/>
                <a:cs typeface="Arial" charset="0"/>
              </a:rPr>
              <a:t>a happier place. </a:t>
            </a:r>
            <a:r>
              <a:rPr lang="en-GB" sz="1000" dirty="0" smtClean="0">
                <a:latin typeface="Arial" charset="0"/>
                <a:ea typeface="Arial" charset="0"/>
                <a:cs typeface="Arial" charset="0"/>
              </a:rPr>
              <a:t>They also made </a:t>
            </a:r>
            <a:r>
              <a:rPr lang="en-GB" sz="1000" dirty="0">
                <a:latin typeface="Arial" charset="0"/>
                <a:ea typeface="Arial" charset="0"/>
                <a:cs typeface="Arial" charset="0"/>
              </a:rPr>
              <a:t>e-books about what to do if you are being bullied.</a:t>
            </a:r>
          </a:p>
          <a:p>
            <a:pPr algn="just" eaLnBrk="1" hangingPunct="1">
              <a:spcBef>
                <a:spcPct val="0"/>
              </a:spcBef>
              <a:buFontTx/>
              <a:buNone/>
            </a:pPr>
            <a:endParaRPr lang="en-GB" altLang="en-US" sz="1000" dirty="0" smtClean="0">
              <a:solidFill>
                <a:srgbClr val="1C1C1C"/>
              </a:solidFill>
              <a:latin typeface="Arial" panose="020B0604020202020204" pitchFamily="34" charset="0"/>
              <a:cs typeface="Arial" pitchFamily="34" charset="0"/>
            </a:endParaRPr>
          </a:p>
          <a:p>
            <a:pPr algn="just" eaLnBrk="1" hangingPunct="1">
              <a:spcBef>
                <a:spcPct val="0"/>
              </a:spcBef>
              <a:buFontTx/>
              <a:buNone/>
            </a:pPr>
            <a:r>
              <a:rPr lang="en-GB" altLang="en-US" sz="1000" u="sng" dirty="0" smtClean="0">
                <a:solidFill>
                  <a:srgbClr val="1C1C1C"/>
                </a:solidFill>
                <a:latin typeface="Arial" panose="020B0604020202020204" pitchFamily="34" charset="0"/>
                <a:cs typeface="Arial" pitchFamily="34" charset="0"/>
              </a:rPr>
              <a:t>YEAR 4:</a:t>
            </a:r>
          </a:p>
          <a:p>
            <a:pPr algn="just" eaLnBrk="1" hangingPunct="1">
              <a:spcBef>
                <a:spcPct val="0"/>
              </a:spcBef>
              <a:buFontTx/>
              <a:buNone/>
            </a:pPr>
            <a:r>
              <a:rPr lang="en-GB" altLang="en-US" sz="1000" dirty="0" smtClean="0">
                <a:solidFill>
                  <a:srgbClr val="1C1C1C"/>
                </a:solidFill>
                <a:latin typeface="Arial" panose="020B0604020202020204" pitchFamily="34" charset="0"/>
                <a:cs typeface="Arial" pitchFamily="34" charset="0"/>
              </a:rPr>
              <a:t>Year 4 talked about kindness and the ripple effect it has. They also designed a mask and wrote words to describe what makes a good friend. Year 4 also created a comic about bullying and how to prevent it.</a:t>
            </a:r>
          </a:p>
          <a:p>
            <a:pPr algn="just" eaLnBrk="1" hangingPunct="1">
              <a:spcBef>
                <a:spcPct val="0"/>
              </a:spcBef>
              <a:buFontTx/>
              <a:buNone/>
            </a:pPr>
            <a:endParaRPr lang="en-GB" altLang="en-US" sz="1000" dirty="0" smtClean="0">
              <a:solidFill>
                <a:srgbClr val="1C1C1C"/>
              </a:solidFill>
              <a:latin typeface="Arial" panose="020B0604020202020204" pitchFamily="34" charset="0"/>
              <a:cs typeface="Arial" pitchFamily="34" charset="0"/>
            </a:endParaRPr>
          </a:p>
          <a:p>
            <a:pPr algn="just" eaLnBrk="1" hangingPunct="1">
              <a:spcBef>
                <a:spcPct val="0"/>
              </a:spcBef>
              <a:buFontTx/>
              <a:buNone/>
            </a:pPr>
            <a:endParaRPr lang="en-GB" altLang="en-US" sz="1000" dirty="0" smtClean="0">
              <a:solidFill>
                <a:srgbClr val="1C1C1C"/>
              </a:solidFill>
              <a:latin typeface="Arial" panose="020B0604020202020204" pitchFamily="34" charset="0"/>
            </a:endParaRPr>
          </a:p>
        </p:txBody>
      </p:sp>
      <p:cxnSp>
        <p:nvCxnSpPr>
          <p:cNvPr id="19" name="Straight Connector 18"/>
          <p:cNvCxnSpPr/>
          <p:nvPr/>
        </p:nvCxnSpPr>
        <p:spPr>
          <a:xfrm>
            <a:off x="1890713" y="2708275"/>
            <a:ext cx="0" cy="4135438"/>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sp>
        <p:nvSpPr>
          <p:cNvPr id="3084" name="TextBox 21"/>
          <p:cNvSpPr txBox="1">
            <a:spLocks noChangeArrowheads="1"/>
          </p:cNvSpPr>
          <p:nvPr/>
        </p:nvSpPr>
        <p:spPr bwMode="auto">
          <a:xfrm>
            <a:off x="3719513" y="2627313"/>
            <a:ext cx="1681827" cy="3939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000" u="sng" dirty="0" smtClean="0">
                <a:solidFill>
                  <a:srgbClr val="1C1C1C"/>
                </a:solidFill>
                <a:latin typeface="Arial" charset="0"/>
                <a:ea typeface="Arial" charset="0"/>
                <a:cs typeface="Arial" charset="0"/>
              </a:rPr>
              <a:t>YEAR 5:</a:t>
            </a:r>
          </a:p>
          <a:p>
            <a:pPr algn="just" eaLnBrk="1" hangingPunct="1">
              <a:spcBef>
                <a:spcPct val="0"/>
              </a:spcBef>
              <a:buFontTx/>
              <a:buNone/>
            </a:pPr>
            <a:r>
              <a:rPr lang="en-GB" altLang="en-US" sz="1000" dirty="0" smtClean="0">
                <a:solidFill>
                  <a:srgbClr val="1C1C1C"/>
                </a:solidFill>
                <a:latin typeface="Arial" charset="0"/>
                <a:ea typeface="Arial" charset="0"/>
                <a:cs typeface="Arial" charset="0"/>
              </a:rPr>
              <a:t>Year 5 </a:t>
            </a:r>
            <a:r>
              <a:rPr lang="en-GB" sz="1000" dirty="0" smtClean="0">
                <a:latin typeface="Arial" charset="0"/>
                <a:ea typeface="Arial" charset="0"/>
                <a:cs typeface="Arial" charset="0"/>
              </a:rPr>
              <a:t>created </a:t>
            </a:r>
            <a:r>
              <a:rPr lang="en-GB" sz="1000" dirty="0">
                <a:latin typeface="Arial" charset="0"/>
                <a:ea typeface="Arial" charset="0"/>
                <a:cs typeface="Arial" charset="0"/>
              </a:rPr>
              <a:t>their own superhero friend during anti bullying week, and also made a comic strip based on the play </a:t>
            </a:r>
            <a:r>
              <a:rPr lang="en-GB" sz="1000" dirty="0" smtClean="0">
                <a:latin typeface="Arial" charset="0"/>
                <a:ea typeface="Arial" charset="0"/>
                <a:cs typeface="Arial" charset="0"/>
              </a:rPr>
              <a:t>they had watched by </a:t>
            </a:r>
            <a:r>
              <a:rPr lang="en-GB" sz="1000" dirty="0" err="1" smtClean="0">
                <a:latin typeface="Arial" charset="0"/>
                <a:ea typeface="Arial" charset="0"/>
                <a:cs typeface="Arial" charset="0"/>
              </a:rPr>
              <a:t>Altru</a:t>
            </a:r>
            <a:r>
              <a:rPr lang="en-GB" sz="1000" dirty="0" smtClean="0">
                <a:latin typeface="Arial" charset="0"/>
                <a:ea typeface="Arial" charset="0"/>
                <a:cs typeface="Arial" charset="0"/>
              </a:rPr>
              <a:t> Drama group.</a:t>
            </a:r>
            <a:endParaRPr lang="en-GB" sz="1000" dirty="0">
              <a:latin typeface="Arial" charset="0"/>
              <a:ea typeface="Arial" charset="0"/>
              <a:cs typeface="Arial" charset="0"/>
            </a:endParaRPr>
          </a:p>
          <a:p>
            <a:pPr algn="just" eaLnBrk="1" hangingPunct="1">
              <a:spcBef>
                <a:spcPct val="0"/>
              </a:spcBef>
              <a:buNone/>
            </a:pPr>
            <a:endParaRPr lang="en-GB" altLang="en-US" sz="1000" dirty="0" smtClean="0">
              <a:solidFill>
                <a:srgbClr val="1C1C1C"/>
              </a:solidFill>
              <a:latin typeface="Arial"/>
              <a:cs typeface="+mn-cs"/>
            </a:endParaRPr>
          </a:p>
          <a:p>
            <a:pPr algn="just" eaLnBrk="1" hangingPunct="1">
              <a:spcBef>
                <a:spcPct val="0"/>
              </a:spcBef>
              <a:buNone/>
            </a:pPr>
            <a:r>
              <a:rPr lang="en-GB" altLang="en-US" sz="1000" u="sng" dirty="0" smtClean="0">
                <a:solidFill>
                  <a:srgbClr val="1C1C1C"/>
                </a:solidFill>
                <a:latin typeface="Arial"/>
                <a:cs typeface="+mn-cs"/>
              </a:rPr>
              <a:t>YEAR 6:</a:t>
            </a:r>
          </a:p>
          <a:p>
            <a:pPr algn="just" eaLnBrk="1" hangingPunct="1">
              <a:spcBef>
                <a:spcPct val="0"/>
              </a:spcBef>
              <a:buNone/>
            </a:pPr>
            <a:r>
              <a:rPr lang="en-GB" altLang="en-US" sz="1000" dirty="0" smtClean="0">
                <a:solidFill>
                  <a:srgbClr val="1C1C1C"/>
                </a:solidFill>
                <a:latin typeface="Arial"/>
                <a:cs typeface="+mn-cs"/>
              </a:rPr>
              <a:t>Year 6 completed a variety of activities during the week. These included creating some short plays, demonstrating how to help when bullying occurs, and they then completed comic strips (based upon their own short plays). </a:t>
            </a:r>
          </a:p>
          <a:p>
            <a:pPr algn="just" eaLnBrk="1" hangingPunct="1">
              <a:spcBef>
                <a:spcPct val="0"/>
              </a:spcBef>
              <a:buNone/>
            </a:pPr>
            <a:endParaRPr lang="en-GB" altLang="en-US" sz="1000" dirty="0" smtClean="0">
              <a:solidFill>
                <a:srgbClr val="1C1C1C"/>
              </a:solidFill>
              <a:latin typeface="+mn-lt"/>
            </a:endParaRPr>
          </a:p>
          <a:p>
            <a:pPr algn="just" eaLnBrk="1" hangingPunct="1">
              <a:spcBef>
                <a:spcPct val="0"/>
              </a:spcBef>
              <a:buFontTx/>
              <a:buNone/>
            </a:pPr>
            <a:r>
              <a:rPr lang="en-GB" altLang="en-US" sz="1000" dirty="0" smtClean="0">
                <a:solidFill>
                  <a:srgbClr val="1C1C1C"/>
                </a:solidFill>
                <a:latin typeface="+mn-lt"/>
              </a:rPr>
              <a:t>I am sure you will agree, that the children worked really hard last week, and learnt a lot too!</a:t>
            </a:r>
          </a:p>
          <a:p>
            <a:pPr algn="just" eaLnBrk="1" hangingPunct="1">
              <a:spcBef>
                <a:spcPct val="0"/>
              </a:spcBef>
              <a:buFontTx/>
              <a:buNone/>
            </a:pPr>
            <a:endParaRPr lang="en-GB" altLang="en-US" sz="1000" dirty="0">
              <a:solidFill>
                <a:srgbClr val="1C1C1C"/>
              </a:solidFill>
              <a:latin typeface="+mn-lt"/>
            </a:endParaRPr>
          </a:p>
        </p:txBody>
      </p:sp>
      <p:cxnSp>
        <p:nvCxnSpPr>
          <p:cNvPr id="23" name="Straight Connector 22"/>
          <p:cNvCxnSpPr/>
          <p:nvPr/>
        </p:nvCxnSpPr>
        <p:spPr>
          <a:xfrm>
            <a:off x="3648075" y="2705100"/>
            <a:ext cx="0" cy="415290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pic>
        <p:nvPicPr>
          <p:cNvPr id="3086" name="Picture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3538" y="2728913"/>
            <a:ext cx="3406775" cy="406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pic>
      <p:cxnSp>
        <p:nvCxnSpPr>
          <p:cNvPr id="25" name="Straight Connector 24"/>
          <p:cNvCxnSpPr/>
          <p:nvPr/>
        </p:nvCxnSpPr>
        <p:spPr>
          <a:xfrm>
            <a:off x="-4763" y="1189038"/>
            <a:ext cx="9144001" cy="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sp>
        <p:nvSpPr>
          <p:cNvPr id="3088" name="TextBox 27"/>
          <p:cNvSpPr txBox="1">
            <a:spLocks noChangeArrowheads="1"/>
          </p:cNvSpPr>
          <p:nvPr/>
        </p:nvSpPr>
        <p:spPr bwMode="auto">
          <a:xfrm>
            <a:off x="7218363" y="376238"/>
            <a:ext cx="1625600" cy="538162"/>
          </a:xfrm>
          <a:prstGeom prst="rect">
            <a:avLst/>
          </a:prstGeom>
          <a:noFill/>
          <a:ln w="9525">
            <a:solidFill>
              <a:srgbClr val="1C1C1C"/>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800" b="1">
                <a:solidFill>
                  <a:srgbClr val="1C1C1C"/>
                </a:solidFill>
              </a:rPr>
              <a:t>Member of the Asscoiated Press . </a:t>
            </a:r>
            <a:r>
              <a:rPr lang="en-GB" altLang="en-US" sz="700">
                <a:solidFill>
                  <a:srgbClr val="1C1C1C"/>
                </a:solidFill>
              </a:rPr>
              <a:t>Aenean commodo ligula eget dolor. Aenean. Aenean commodo ligula eget dolor. Aenhswse. Cejhciebce fcdcdcd.</a:t>
            </a:r>
            <a:endParaRPr lang="en-GB" altLang="en-US" sz="700">
              <a:solidFill>
                <a:srgbClr val="1C1C1C"/>
              </a:solidFill>
              <a:latin typeface="Arial" panose="020B0604020202020204" pitchFamily="34" charset="0"/>
            </a:endParaRPr>
          </a:p>
        </p:txBody>
      </p:sp>
      <p:sp>
        <p:nvSpPr>
          <p:cNvPr id="30" name="Rectangle 29"/>
          <p:cNvSpPr/>
          <p:nvPr/>
        </p:nvSpPr>
        <p:spPr>
          <a:xfrm>
            <a:off x="7180263" y="352425"/>
            <a:ext cx="1687512" cy="600075"/>
          </a:xfrm>
          <a:prstGeom prst="rect">
            <a:avLst/>
          </a:prstGeom>
          <a:noFill/>
          <a:ln w="6350">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90" name="TextBox 10"/>
          <p:cNvSpPr txBox="1">
            <a:spLocks noChangeArrowheads="1"/>
          </p:cNvSpPr>
          <p:nvPr/>
        </p:nvSpPr>
        <p:spPr bwMode="auto">
          <a:xfrm>
            <a:off x="2757488" y="862013"/>
            <a:ext cx="34480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400" b="1" dirty="0">
                <a:solidFill>
                  <a:srgbClr val="1C1C1C"/>
                </a:solidFill>
              </a:rPr>
              <a:t>ILLUSTRATED WEEKLY NEWSPAPER</a:t>
            </a:r>
          </a:p>
        </p:txBody>
      </p:sp>
      <p:sp>
        <p:nvSpPr>
          <p:cNvPr id="3" name="TextBox 2"/>
          <p:cNvSpPr txBox="1"/>
          <p:nvPr/>
        </p:nvSpPr>
        <p:spPr>
          <a:xfrm>
            <a:off x="661064" y="226136"/>
            <a:ext cx="6541059" cy="830997"/>
          </a:xfrm>
          <a:prstGeom prst="rect">
            <a:avLst/>
          </a:prstGeom>
          <a:noFill/>
        </p:spPr>
        <p:txBody>
          <a:bodyPr wrap="square" rtlCol="0">
            <a:spAutoFit/>
          </a:bodyPr>
          <a:lstStyle/>
          <a:p>
            <a:pPr algn="ctr"/>
            <a:r>
              <a:rPr lang="en-US" sz="4800" dirty="0" smtClean="0">
                <a:solidFill>
                  <a:srgbClr val="1C1C1C"/>
                </a:solidFill>
                <a:latin typeface="Engravers MT"/>
                <a:cs typeface="Engravers MT"/>
              </a:rPr>
              <a:t>News at Six</a:t>
            </a:r>
            <a:endParaRPr lang="en-US" sz="4800" dirty="0">
              <a:solidFill>
                <a:srgbClr val="1C1C1C"/>
              </a:solidFill>
              <a:latin typeface="Engravers MT"/>
              <a:cs typeface="Engravers M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305427" y="3221643"/>
            <a:ext cx="3682997" cy="275088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705225" y="165100"/>
            <a:ext cx="5438775" cy="1143000"/>
          </a:xfrm>
        </p:spPr>
        <p:txBody>
          <a:bodyPr/>
          <a:lstStyle/>
          <a:p>
            <a:pPr algn="l" eaLnBrk="1" hangingPunct="1"/>
            <a:endParaRPr lang="en-US" altLang="en-US" sz="3600" b="1" dirty="0" smtClean="0"/>
          </a:p>
        </p:txBody>
      </p:sp>
      <p:sp>
        <p:nvSpPr>
          <p:cNvPr id="7172" name="Rectangle 3"/>
          <p:cNvSpPr>
            <a:spLocks noGrp="1" noChangeArrowheads="1"/>
          </p:cNvSpPr>
          <p:nvPr>
            <p:ph type="body" idx="1"/>
          </p:nvPr>
        </p:nvSpPr>
        <p:spPr>
          <a:xfrm>
            <a:off x="4090988" y="1371600"/>
            <a:ext cx="4511675" cy="4138613"/>
          </a:xfrm>
        </p:spPr>
        <p:txBody>
          <a:bodyPr/>
          <a:lstStyle/>
          <a:p>
            <a:pPr marL="0" indent="0" eaLnBrk="1" hangingPunct="1">
              <a:buNone/>
            </a:pPr>
            <a:endParaRPr lang="en-US" altLang="en-US" sz="2000"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29" y="622300"/>
            <a:ext cx="2600772" cy="19425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9477" y="4873656"/>
            <a:ext cx="2431473" cy="18161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802422" y="432972"/>
            <a:ext cx="1743157" cy="130198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3694921" y="2630792"/>
            <a:ext cx="1958160" cy="1462576"/>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654912" y="3046157"/>
            <a:ext cx="1892302" cy="1413386"/>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3275" y="366712"/>
            <a:ext cx="2438400" cy="182880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3238" y="2564852"/>
            <a:ext cx="1495425" cy="199390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7482" y="4902166"/>
            <a:ext cx="2342288" cy="1748908"/>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2">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C00000"/>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1463</TotalTime>
  <Words>320</Words>
  <Application>Microsoft Macintosh PowerPoint</Application>
  <PresentationFormat>On-screen Show (4:3)</PresentationFormat>
  <Paragraphs>23</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Engravers MT</vt:lpstr>
      <vt:lpstr>Times New Roman</vt:lpstr>
      <vt:lpstr>Default Design</vt:lpstr>
      <vt:lpstr>PowerPoint Presentation</vt:lpstr>
      <vt:lpstr>PowerPoint Presentation</vt:lpstr>
    </vt:vector>
  </TitlesOfParts>
  <Company>Clearly Presented Ltd</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PowerPoint Template</dc:title>
  <dc:creator>Presentation Magazine</dc:creator>
  <cp:lastModifiedBy>Microsoft Office User</cp:lastModifiedBy>
  <cp:revision>119</cp:revision>
  <cp:lastPrinted>2015-09-18T11:57:07Z</cp:lastPrinted>
  <dcterms:created xsi:type="dcterms:W3CDTF">2009-11-03T13:35:13Z</dcterms:created>
  <dcterms:modified xsi:type="dcterms:W3CDTF">2017-12-12T21:11:33Z</dcterms:modified>
</cp:coreProperties>
</file>